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7BEC7-AD46-4D1E-A637-7377F64E98A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08B1E-D1DD-4520-AB48-4E0A38994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6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 smtClean="0">
                <a:latin typeface="Arial" panose="020B0604020202020204" pitchFamily="34" charset="0"/>
              </a:rPr>
              <a:t>Here’s the ALC’s Organizational chart.  </a:t>
            </a:r>
          </a:p>
          <a:p>
            <a:endParaRPr lang="en-US" altLang="en-US" sz="1200" dirty="0" smtClean="0">
              <a:latin typeface="Arial" panose="020B0604020202020204" pitchFamily="34" charset="0"/>
            </a:endParaRP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The product lines are highlighted in orange and</a:t>
            </a: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support divisions are highlighted in red.</a:t>
            </a: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Three others in teal boxes</a:t>
            </a:r>
          </a:p>
          <a:p>
            <a:endParaRPr lang="en-US" altLang="en-US" sz="1200" dirty="0" smtClean="0">
              <a:latin typeface="Arial" panose="020B0604020202020204" pitchFamily="34" charset="0"/>
            </a:endParaRP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ALC’s two distinct functions: logistics center and essentially as an Air Station with a Flight Operations Division</a:t>
            </a: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~100-150 aircraft movements (primarily ferry flights to and from Air Stations) </a:t>
            </a: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2,200 total flight hours across all platforms.  </a:t>
            </a: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Maintain pilot and aircrew proficiency</a:t>
            </a:r>
          </a:p>
          <a:p>
            <a:endParaRPr lang="en-US" altLang="en-US" sz="1200" dirty="0" smtClean="0">
              <a:latin typeface="Arial" panose="020B0604020202020204" pitchFamily="34" charset="0"/>
            </a:endParaRPr>
          </a:p>
          <a:p>
            <a:r>
              <a:rPr lang="en-US" altLang="en-US" sz="1200" dirty="0" smtClean="0">
                <a:latin typeface="Arial" panose="020B0604020202020204" pitchFamily="34" charset="0"/>
              </a:rPr>
              <a:t>Additionally: Safety &amp; Environmental and Contracting Divisions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85551-25DD-4365-910A-622778A66A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2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1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3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6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7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8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0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9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2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2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8E08-1A94-41AF-9FEC-B212101F2A4B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9F3AB-BFB3-4700-B5E2-A49EB34FA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9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blipFill>
            <a:blip r:embed="rId4">
              <a:alphaModFix amt="73000"/>
            </a:blip>
            <a:stretch>
              <a:fillRect/>
            </a:stretch>
          </a:blipFill>
        </p:spPr>
      </p:pic>
      <p:sp>
        <p:nvSpPr>
          <p:cNvPr id="7" name="TextBox 6"/>
          <p:cNvSpPr txBox="1"/>
          <p:nvPr/>
        </p:nvSpPr>
        <p:spPr>
          <a:xfrm>
            <a:off x="1862138" y="6248313"/>
            <a:ext cx="8467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1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ORGANIZATIONAL CHART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7276604" y="1861771"/>
            <a:ext cx="2509474" cy="0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34" idx="0"/>
          </p:cNvCxnSpPr>
          <p:nvPr/>
        </p:nvCxnSpPr>
        <p:spPr>
          <a:xfrm>
            <a:off x="7276604" y="1562480"/>
            <a:ext cx="0" cy="602007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4772556" y="3249360"/>
            <a:ext cx="5013522" cy="2441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534688" y="4632111"/>
            <a:ext cx="6251391" cy="0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276604" y="2948638"/>
            <a:ext cx="0" cy="606323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276604" y="4632112"/>
            <a:ext cx="0" cy="303817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93321" y="3249360"/>
            <a:ext cx="0" cy="294373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529985" y="3251798"/>
            <a:ext cx="0" cy="294364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28649" y="3251799"/>
            <a:ext cx="0" cy="291935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4772556" y="3251798"/>
            <a:ext cx="0" cy="291934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8529985" y="1861772"/>
            <a:ext cx="0" cy="298399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9786078" y="1861771"/>
            <a:ext cx="0" cy="298398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25" idx="3"/>
          </p:cNvCxnSpPr>
          <p:nvPr/>
        </p:nvCxnSpPr>
        <p:spPr>
          <a:xfrm>
            <a:off x="2928135" y="2553106"/>
            <a:ext cx="2641959" cy="0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35" idx="3"/>
            <a:endCxn id="34" idx="1"/>
          </p:cNvCxnSpPr>
          <p:nvPr/>
        </p:nvCxnSpPr>
        <p:spPr>
          <a:xfrm>
            <a:off x="6485850" y="2553106"/>
            <a:ext cx="333555" cy="0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535230" y="4632112"/>
            <a:ext cx="0" cy="303817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9786078" y="4632112"/>
            <a:ext cx="0" cy="303817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028649" y="4632112"/>
            <a:ext cx="0" cy="303817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3237802" y="1474425"/>
            <a:ext cx="0" cy="2165994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3534687" y="2553107"/>
            <a:ext cx="0" cy="2079005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5400000">
            <a:off x="3088603" y="1325226"/>
            <a:ext cx="0" cy="298398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3073059" y="3491220"/>
            <a:ext cx="0" cy="298398"/>
          </a:xfrm>
          <a:prstGeom prst="line">
            <a:avLst/>
          </a:prstGeom>
          <a:ln>
            <a:solidFill>
              <a:srgbClr val="272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13734" y="3251799"/>
            <a:ext cx="914400" cy="777240"/>
          </a:xfrm>
          <a:prstGeom prst="rect">
            <a:avLst/>
          </a:prstGeom>
          <a:solidFill>
            <a:srgbClr val="0DBDD4"/>
          </a:solidFill>
          <a:ln>
            <a:solidFill>
              <a:srgbClr val="0DBDD4"/>
            </a:solidFill>
          </a:ln>
          <a:effectLst>
            <a:glow rad="127000">
              <a:srgbClr val="0DBDD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Safety /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Environmental Health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LCDR Mark Haines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13734" y="2164486"/>
            <a:ext cx="914400" cy="777240"/>
          </a:xfrm>
          <a:prstGeom prst="rect">
            <a:avLst/>
          </a:prstGeom>
          <a:solidFill>
            <a:srgbClr val="0DBDD4"/>
          </a:solidFill>
          <a:ln>
            <a:solidFill>
              <a:srgbClr val="0DBDD4"/>
            </a:solidFill>
          </a:ln>
          <a:effectLst>
            <a:glow rad="127000">
              <a:srgbClr val="0DBDD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Flight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Steve Cerveny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328878" y="4935929"/>
            <a:ext cx="914400" cy="777240"/>
          </a:xfrm>
          <a:prstGeom prst="rect">
            <a:avLst/>
          </a:prstGeom>
          <a:solidFill>
            <a:srgbClr val="F16436"/>
          </a:solidFill>
          <a:ln>
            <a:solidFill>
              <a:srgbClr val="F16436"/>
            </a:solidFill>
          </a:ln>
          <a:effectLst>
            <a:glow rad="127000">
              <a:srgbClr val="F1643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Long Range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Surveillance PL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Mike Danish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71449" y="4935929"/>
            <a:ext cx="914400" cy="777240"/>
          </a:xfrm>
          <a:prstGeom prst="rect">
            <a:avLst/>
          </a:prstGeom>
          <a:solidFill>
            <a:srgbClr val="F16436"/>
          </a:solidFill>
          <a:ln>
            <a:solidFill>
              <a:srgbClr val="F16436"/>
            </a:solidFill>
          </a:ln>
          <a:effectLst>
            <a:glow rad="127000">
              <a:srgbClr val="F1643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Short Range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Recovery PL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Craig Murray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819404" y="4935929"/>
            <a:ext cx="914400" cy="777240"/>
          </a:xfrm>
          <a:prstGeom prst="rect">
            <a:avLst/>
          </a:prstGeom>
          <a:solidFill>
            <a:srgbClr val="F16436"/>
          </a:solidFill>
          <a:ln>
            <a:solidFill>
              <a:srgbClr val="F16436"/>
            </a:solidFill>
          </a:ln>
          <a:effectLst>
            <a:glow rad="127000">
              <a:srgbClr val="F1643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Medium Range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Recover PL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Mark Lay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072785" y="4935929"/>
            <a:ext cx="914400" cy="777240"/>
          </a:xfrm>
          <a:prstGeom prst="rect">
            <a:avLst/>
          </a:prstGeom>
          <a:solidFill>
            <a:srgbClr val="F16436"/>
          </a:solidFill>
          <a:ln>
            <a:solidFill>
              <a:srgbClr val="F16436"/>
            </a:solidFill>
          </a:ln>
          <a:effectLst>
            <a:glow rad="127000">
              <a:srgbClr val="F1643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Medium Range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Surveillance PL</a:t>
            </a:r>
          </a:p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CDR 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Phill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Thisse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13734" y="1085805"/>
            <a:ext cx="914400" cy="777240"/>
          </a:xfrm>
          <a:prstGeom prst="rect">
            <a:avLst/>
          </a:prstGeom>
          <a:solidFill>
            <a:srgbClr val="007DB0"/>
          </a:solidFill>
          <a:ln>
            <a:solidFill>
              <a:srgbClr val="007DB0"/>
            </a:solidFill>
          </a:ln>
          <a:effectLst>
            <a:glow rad="127000">
              <a:srgbClr val="007DB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Chief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AMTCM </a:t>
            </a:r>
            <a:r>
              <a:rPr lang="en-US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</a:t>
            </a:r>
            <a:r>
              <a:rPr 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 Brown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19404" y="2164486"/>
            <a:ext cx="914400" cy="777240"/>
          </a:xfrm>
          <a:prstGeom prst="rect">
            <a:avLst/>
          </a:prstGeom>
          <a:solidFill>
            <a:srgbClr val="272A4A"/>
          </a:solidFill>
          <a:ln>
            <a:solidFill>
              <a:srgbClr val="272A4A"/>
            </a:solidFill>
          </a:ln>
          <a:effectLst>
            <a:glow rad="127000">
              <a:srgbClr val="272A4A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Executive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Mr. Ed Gibbons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571449" y="2164486"/>
            <a:ext cx="914400" cy="777240"/>
          </a:xfrm>
          <a:prstGeom prst="rect">
            <a:avLst/>
          </a:prstGeom>
          <a:solidFill>
            <a:srgbClr val="272A4A"/>
          </a:solidFill>
          <a:ln>
            <a:solidFill>
              <a:srgbClr val="272A4A"/>
            </a:solidFill>
          </a:ln>
          <a:effectLst>
            <a:glow rad="127000">
              <a:srgbClr val="272A4A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Executive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Brian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Kostecki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328878" y="2164486"/>
            <a:ext cx="914400" cy="777240"/>
          </a:xfrm>
          <a:prstGeom prst="rect">
            <a:avLst/>
          </a:prstGeom>
          <a:solidFill>
            <a:srgbClr val="0DBDD4"/>
          </a:solidFill>
          <a:ln>
            <a:solidFill>
              <a:srgbClr val="0DBDD4"/>
            </a:solidFill>
          </a:ln>
          <a:effectLst>
            <a:glow rad="127000">
              <a:srgbClr val="0DBDD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Chief of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Contracting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Mr. David Burgess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072785" y="2164486"/>
            <a:ext cx="914400" cy="777240"/>
          </a:xfrm>
          <a:prstGeom prst="rect">
            <a:avLst/>
          </a:prstGeom>
          <a:solidFill>
            <a:srgbClr val="007DB0"/>
          </a:solidFill>
          <a:ln>
            <a:solidFill>
              <a:srgbClr val="007DB0"/>
            </a:solidFill>
          </a:ln>
          <a:effectLst>
            <a:glow rad="127000">
              <a:srgbClr val="007DB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Command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Master Chief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MSTCM Ann Logan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819404" y="785239"/>
            <a:ext cx="914400" cy="777240"/>
          </a:xfrm>
          <a:prstGeom prst="rect">
            <a:avLst/>
          </a:prstGeom>
          <a:solidFill>
            <a:srgbClr val="272A4A"/>
          </a:solidFill>
          <a:ln>
            <a:solidFill>
              <a:srgbClr val="272A4A"/>
            </a:solidFill>
          </a:ln>
          <a:effectLst>
            <a:glow rad="127000">
              <a:srgbClr val="272A4A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Commanding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CAPT Randy Hartnett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315356" y="3546165"/>
            <a:ext cx="914400" cy="777240"/>
          </a:xfrm>
          <a:prstGeom prst="rect">
            <a:avLst/>
          </a:prstGeom>
          <a:solidFill>
            <a:srgbClr val="F05244"/>
          </a:solidFill>
          <a:ln>
            <a:solidFill>
              <a:srgbClr val="F05244"/>
            </a:solidFill>
          </a:ln>
          <a:effectLst>
            <a:glow rad="127000">
              <a:srgbClr val="F0524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Aviation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Logistics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Dave Hatchett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9328878" y="3546162"/>
            <a:ext cx="914400" cy="777240"/>
          </a:xfrm>
          <a:prstGeom prst="rect">
            <a:avLst/>
          </a:prstGeom>
          <a:solidFill>
            <a:srgbClr val="F05244"/>
          </a:solidFill>
          <a:ln>
            <a:solidFill>
              <a:srgbClr val="F05244"/>
            </a:solidFill>
          </a:ln>
          <a:effectLst>
            <a:glow rad="127000">
              <a:srgbClr val="F0524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Jeremy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Courtade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571449" y="3546165"/>
            <a:ext cx="914400" cy="777240"/>
          </a:xfrm>
          <a:prstGeom prst="rect">
            <a:avLst/>
          </a:prstGeom>
          <a:solidFill>
            <a:srgbClr val="F05244"/>
          </a:solidFill>
          <a:ln>
            <a:solidFill>
              <a:srgbClr val="F05244"/>
            </a:solidFill>
          </a:ln>
          <a:effectLst>
            <a:glow rad="127000">
              <a:srgbClr val="F0524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Brett Walter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819404" y="3552365"/>
            <a:ext cx="914400" cy="777240"/>
          </a:xfrm>
          <a:prstGeom prst="rect">
            <a:avLst/>
          </a:prstGeom>
          <a:solidFill>
            <a:srgbClr val="F05244"/>
          </a:solidFill>
          <a:ln>
            <a:solidFill>
              <a:srgbClr val="F05244"/>
            </a:solidFill>
          </a:ln>
          <a:effectLst>
            <a:glow rad="127000">
              <a:srgbClr val="F0524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CDR Matt Walker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072785" y="3551865"/>
            <a:ext cx="914400" cy="777240"/>
          </a:xfrm>
          <a:prstGeom prst="rect">
            <a:avLst/>
          </a:prstGeom>
          <a:solidFill>
            <a:srgbClr val="F05244"/>
          </a:solidFill>
          <a:ln>
            <a:solidFill>
              <a:srgbClr val="F05244"/>
            </a:solidFill>
          </a:ln>
          <a:effectLst>
            <a:glow rad="127000">
              <a:srgbClr val="F05244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</a:p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CDR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Rich Kuzak</a:t>
            </a:r>
          </a:p>
        </p:txBody>
      </p:sp>
    </p:spTree>
    <p:extLst>
      <p:ext uri="{BB962C8B-B14F-4D97-AF65-F5344CB8AC3E}">
        <p14:creationId xmlns:p14="http://schemas.microsoft.com/office/powerpoint/2010/main" val="10171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Widescreen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Creps, Doris J CTR</dc:creator>
  <cp:lastModifiedBy>Berry, Lindsay A CTR</cp:lastModifiedBy>
  <cp:revision>2</cp:revision>
  <dcterms:created xsi:type="dcterms:W3CDTF">2019-07-17T17:30:42Z</dcterms:created>
  <dcterms:modified xsi:type="dcterms:W3CDTF">2019-07-17T17:43:23Z</dcterms:modified>
</cp:coreProperties>
</file>